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5" r:id="rId6"/>
    <p:sldId id="262" r:id="rId7"/>
    <p:sldId id="263" r:id="rId8"/>
    <p:sldId id="264" r:id="rId9"/>
    <p:sldId id="268" r:id="rId10"/>
    <p:sldId id="269" r:id="rId11"/>
    <p:sldId id="258" r:id="rId12"/>
    <p:sldId id="270" r:id="rId13"/>
    <p:sldId id="261" r:id="rId14"/>
    <p:sldId id="271" r:id="rId15"/>
    <p:sldId id="275" r:id="rId16"/>
    <p:sldId id="272" r:id="rId17"/>
    <p:sldId id="273" r:id="rId18"/>
    <p:sldId id="274" r:id="rId19"/>
    <p:sldId id="260" r:id="rId20"/>
    <p:sldId id="259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5" d="100"/>
          <a:sy n="75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0900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0004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7037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01560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41998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1014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16168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6589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7212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8080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11668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1DBD-39AE-4B1D-8FAB-5B81C740B55C}" type="datetimeFigureOut">
              <a:rPr lang="it-IT" smtClean="0"/>
              <a:t>20/01/2015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B1F5B-AF36-4FE1-87C3-E248E28EE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3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5536" y="260648"/>
            <a:ext cx="5111750" cy="632430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L’articolo 1 della </a:t>
            </a:r>
          </a:p>
          <a:p>
            <a:pPr marL="0" indent="0" algn="ctr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Costituzione Italiana dice: </a:t>
            </a:r>
          </a:p>
          <a:p>
            <a:pPr marL="0" indent="0"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L’ITALIA È UNA REPUBBLICA DEMOCRATICA FONDATA SUL LAVORO.</a:t>
            </a:r>
          </a:p>
          <a:p>
            <a:pPr marL="0" indent="0" algn="ctr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SOVRANITÀ APPARTIENE AL POPOLO, </a:t>
            </a:r>
          </a:p>
          <a:p>
            <a:pPr marL="0" indent="0" algn="ctr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LA ESERCITA NELLE FORME E NEI LIMITI </a:t>
            </a:r>
          </a:p>
          <a:p>
            <a:pPr marL="0" indent="0" algn="ctr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COSTITUZIONE.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5724128" y="260648"/>
            <a:ext cx="3008313" cy="633670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Democrazia</a:t>
            </a:r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GRECO: </a:t>
            </a:r>
          </a:p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DEMOS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POPOLO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CRATOS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POTERE.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di governo basata sulla partecipazione di cittadini uguali, in cui il potere è esercitato dallo stesso popolo per mezzo di rappresentati liberamente eletti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 rot="19544103">
            <a:off x="-418238" y="2483030"/>
            <a:ext cx="9647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??</a:t>
            </a:r>
            <a:r>
              <a:rPr lang="it-IT" sz="9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DEMOCRAZIA??</a:t>
            </a:r>
            <a:endParaRPr lang="it-IT" sz="96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829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707226" cy="580481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96393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10744" cy="707678"/>
          </a:xfrm>
        </p:spPr>
        <p:txBody>
          <a:bodyPr>
            <a:normAutofit/>
          </a:bodyPr>
          <a:lstStyle/>
          <a:p>
            <a:r>
              <a:rPr lang="it-IT" sz="400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COME SI VOTA?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8496944" cy="5400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L'elettore 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presentarsi di persona al seggio elettorale 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 sulla sua scheda elettorale.</a:t>
            </a:r>
          </a:p>
          <a:p>
            <a:pPr algn="ctr"/>
            <a:endParaRPr lang="it-IT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necessario 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esibire 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tessera elettorale e un documento di riconoscimento valido.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57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in.comune.quarto.na.it/immagini/TESS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3"/>
            <a:ext cx="5891484" cy="60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5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 CHI NON PUÒ ANDARE A VOTARE?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8928992" cy="59046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garantire a tutti il diritto di voto, i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cittadini affetti da grave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infermità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autorizzati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farsi accompagnare in cabina da un altro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elettore,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mentre le persone la cui vita dipende da apparecchiature hanno facoltà di votare a domicilio. I degenti in ospedale possono fare richiesta di votare nel luogo di ricovero. Gli elettori non deambulanti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ammessi a votare in qualsiasi seggio elettorale privo di barriere architettoniche.</a:t>
            </a:r>
          </a:p>
        </p:txBody>
      </p:sp>
    </p:spTree>
    <p:extLst>
      <p:ext uri="{BB962C8B-B14F-4D97-AF65-F5344CB8AC3E}">
        <p14:creationId xmlns:p14="http://schemas.microsoft.com/office/powerpoint/2010/main" val="3793993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4248472" cy="6552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L'elettore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esprime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proprio voto su di un foglio prestampato detto «scheda elettorale», utilizzando la matita che gli viene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consegnata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4" y="1384962"/>
            <a:ext cx="4567795" cy="406026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8292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5"/>
            <a:ext cx="8210274" cy="615926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84336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4248472" cy="64807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scheda deve essere compilata in modo riservato all'interno di un'apposita cabina, pena l'annullamento del voto stesso. È vietato portare con sé in cabina fotocamere, telefoni cellulari o altri dispositivi atti a registrare immagini. </a:t>
            </a:r>
          </a:p>
          <a:p>
            <a:pPr algn="ctr"/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692696"/>
            <a:ext cx="4512501" cy="367240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94346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4392488" cy="61926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Generalmente 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possibile tracciare un segno sul nome del candidato prescelto o sul simbolo della lista elettorale prescelta</a:t>
            </a:r>
          </a:p>
          <a:p>
            <a:endParaRPr lang="it-I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7" y="1412776"/>
            <a:ext cx="4083023" cy="295232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3889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3358009" cy="64807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L'elettore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infine ripiegare la scheda votata e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depositarla pubblicamente in un'urna. </a:t>
            </a:r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Insieme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scheda deve essere riconsegnata anche la matita.</a:t>
            </a:r>
          </a:p>
          <a:p>
            <a:pPr algn="ctr"/>
            <a:endParaRPr lang="it-IT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88996"/>
            <a:ext cx="5111750" cy="342122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97066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6768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 CONTANO I VOTI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4330824" cy="528945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spoglio delle schede e il conteggio dei voti sono effettuati dai componenti dell'ufficio elettorale di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sezione.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Qualunque cittadino può assistere allo scrutinio della sezione in cui è iscritto, senza toccare le schede. </a:t>
            </a:r>
          </a:p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286250" cy="28575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1264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04664" y="404664"/>
            <a:ext cx="8759824" cy="5509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it-IT" sz="8800" b="1" dirty="0" smtClean="0">
                <a:ln w="1143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 CHI VIENE ELETTO, CIOÈ SCELTO,</a:t>
            </a:r>
          </a:p>
          <a:p>
            <a:pPr lvl="0" algn="ctr"/>
            <a:r>
              <a:rPr lang="it-IT" sz="8800" b="1" dirty="0" smtClean="0">
                <a:ln w="1143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DAL POPOLO</a:t>
            </a:r>
            <a:endParaRPr lang="it-IT" sz="8800" b="1" dirty="0">
              <a:ln w="1143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80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596"/>
          <a:stretch/>
        </p:blipFill>
        <p:spPr>
          <a:xfrm>
            <a:off x="4410792" y="620688"/>
            <a:ext cx="4733208" cy="5544616"/>
          </a:xfrm>
          <a:prstGeom prst="rect">
            <a:avLst/>
          </a:prstGeom>
          <a:effectLst>
            <a:glow rad="139700">
              <a:srgbClr val="FFFF00">
                <a:alpha val="40000"/>
              </a:srgbClr>
            </a:glow>
            <a:softEdge rad="635000"/>
          </a:effectLst>
        </p:spPr>
      </p:pic>
      <p:sp>
        <p:nvSpPr>
          <p:cNvPr id="5" name="Rettangolo 4"/>
          <p:cNvSpPr/>
          <p:nvPr/>
        </p:nvSpPr>
        <p:spPr>
          <a:xfrm>
            <a:off x="107504" y="118960"/>
            <a:ext cx="49320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Democrazia</a:t>
            </a:r>
          </a:p>
          <a:p>
            <a:pPr algn="ctr"/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Casa di tutti: una grande casa,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la nostra casa, non soltanto mia,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dove ciascuno sta, ma non da solo,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dove si viva in buona compagnia.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Non una reggia dove il re comanda,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o una caverna senza una ragione: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ma una casa di gente che sceglie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tra le cose cattive e quelle buone.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Una gran casa dove ci si parla,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aperta a nuove idee e nuovi amici,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dove si impara a diventare liberi,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dove si prova a essere felici.</a:t>
            </a:r>
          </a:p>
        </p:txBody>
      </p:sp>
    </p:spTree>
    <p:extLst>
      <p:ext uri="{BB962C8B-B14F-4D97-AF65-F5344CB8AC3E}">
        <p14:creationId xmlns:p14="http://schemas.microsoft.com/office/powerpoint/2010/main" val="2031471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166843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9600" b="1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Italia si indicono elezioni di vario tipo:</a:t>
            </a:r>
            <a:endParaRPr lang="it-IT" sz="9600" b="1" dirty="0">
              <a:ln w="11430"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73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26469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Le elezioni 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politiche: si vota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l'elezione </a:t>
            </a:r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it-IT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componenti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Governo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nazionale.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Le elezioni europee: si vota per l'elezione dei 73 membri del Parlamento europeo spettanti all'Italia.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Le elezioni regionali: si vota per il rinnovo della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giunta regionale.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Le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elezioni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amministrative: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vota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l'elezione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sindaco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del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consiglio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comunale.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ella a 5 punte 4"/>
          <p:cNvSpPr/>
          <p:nvPr/>
        </p:nvSpPr>
        <p:spPr>
          <a:xfrm>
            <a:off x="8532440" y="2523191"/>
            <a:ext cx="504056" cy="504056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" y="332656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33ff.com/flags/XL_flags_embossed/European-Union_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1953609"/>
            <a:ext cx="854373" cy="5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1I56a28-GIk/UwUvGwbutgI/AAAAAAAACWo/q-ndX28elYo/s1600/logo_regione_web12900720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7" y="3356992"/>
            <a:ext cx="70009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it/0/06/Piacenza-Stemm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"/>
          <a:stretch/>
        </p:blipFill>
        <p:spPr bwMode="auto">
          <a:xfrm>
            <a:off x="271736" y="4568467"/>
            <a:ext cx="704180" cy="11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43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84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CHI PUÒ ESSERE ELETTO?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8856" cy="46910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Il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diritto di candidarsi è riconosciuto a tutti i cittadini italiani maggiorenni.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In alcuni casi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è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necessario aver compiuto 25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o 40 anni.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http://us.cdn4.123rf.com/168nwm/deimosz/deimosz1301/deimosz130100235/17452838-volontariato-e-concept-presente-con-votazione-colorate-mani-alzate-isolato-su-sfondo-bi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39" y="1988840"/>
            <a:ext cx="3796974" cy="30963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5926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>
            <a:noAutofit/>
          </a:bodyPr>
          <a:lstStyle/>
          <a:p>
            <a:r>
              <a:rPr lang="it-IT" sz="44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COME CI SI CANDIDA?</a:t>
            </a:r>
            <a:endParaRPr lang="it-IT" sz="44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312368" cy="44973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presentazione di una candidatura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essere sottoscritta da un certo 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di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elettori, per poter essere ritenuta valida.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Nessun elettore può sottoscrivere più di una lista di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candidati.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54" y="548680"/>
            <a:ext cx="4542886" cy="604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336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2832" cy="779686"/>
          </a:xfrm>
        </p:spPr>
        <p:txBody>
          <a:bodyPr>
            <a:noAutofit/>
          </a:bodyPr>
          <a:lstStyle/>
          <a:p>
            <a:r>
              <a:rPr lang="it-IT" sz="440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CHI PUÒ VOTARE?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4402832" cy="51454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utti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cittadini italiani maggiorenni. 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(SUFFRAGIO UNIVERSALE)</a:t>
            </a: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alcuni casi solo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abbia compiuto i 25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anni.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diritto di voto può essere sospeso temporaneamente oppure revocato in via permanente solo nel caso di condanna penale per alcuni tipi di reato </a:t>
            </a:r>
          </a:p>
          <a:p>
            <a:endParaRPr lang="it-IT" dirty="0"/>
          </a:p>
        </p:txBody>
      </p:sp>
      <p:pic>
        <p:nvPicPr>
          <p:cNvPr id="3074" name="Picture 2" descr="http://www.icpiandimeleto.it/sites/default/files/pictures/elezi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94134" cy="4680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71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66728" cy="707678"/>
          </a:xfrm>
        </p:spPr>
        <p:txBody>
          <a:bodyPr>
            <a:normAutofit/>
          </a:bodyPr>
          <a:lstStyle/>
          <a:p>
            <a:r>
              <a:rPr lang="it-IT" sz="400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DOVE SI VOTA?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3888432" cy="54726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occasione delle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votazioni vengono istituiti i seggi elettorali, generalmente 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all'interno degli edifici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scolastici.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ogni ufficio elettorale di sezione prestano servizio un presidente, un numero variabile di scrutatori e un segretario.</a:t>
            </a:r>
          </a:p>
          <a:p>
            <a:pPr algn="ctr"/>
            <a:endParaRPr lang="it-IT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287"/>
          <a:stretch/>
        </p:blipFill>
        <p:spPr bwMode="auto">
          <a:xfrm>
            <a:off x="4211960" y="1540334"/>
            <a:ext cx="4829012" cy="33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153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054"/>
            <a:ext cx="7334250" cy="6096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47507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576</Words>
  <Application>Microsoft Office PowerPoint</Application>
  <PresentationFormat>Presentazione su schermo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Aparajita</vt:lpstr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 PUÒ ESSERE ELETTO?</vt:lpstr>
      <vt:lpstr>COME CI SI CANDIDA?</vt:lpstr>
      <vt:lpstr>CHI PUÒ VOTARE?</vt:lpstr>
      <vt:lpstr>DOVE SI VOTA?</vt:lpstr>
      <vt:lpstr>Presentazione standard di PowerPoint</vt:lpstr>
      <vt:lpstr>Presentazione standard di PowerPoint</vt:lpstr>
      <vt:lpstr>COME SI VOTA?</vt:lpstr>
      <vt:lpstr>Presentazione standard di PowerPoint</vt:lpstr>
      <vt:lpstr>E CHI NON PUÒ ANDARE A VOTARE?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 CONTANO I VOTI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Democrazia</dc:title>
  <dc:creator>Casa</dc:creator>
  <cp:lastModifiedBy>Ida Carzaniga</cp:lastModifiedBy>
  <cp:revision>30</cp:revision>
  <dcterms:created xsi:type="dcterms:W3CDTF">2014-12-29T15:48:35Z</dcterms:created>
  <dcterms:modified xsi:type="dcterms:W3CDTF">2015-01-20T13:02:04Z</dcterms:modified>
</cp:coreProperties>
</file>